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22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G12760のC20-1639" initials="S" lastIdx="1" clrIdx="0">
    <p:extLst>
      <p:ext uri="{19B8F6BF-5375-455C-9EA6-DF929625EA0E}">
        <p15:presenceInfo xmlns:p15="http://schemas.microsoft.com/office/powerpoint/2012/main" userId="S-1-5-21-463148524-533883980-1234779376-414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5"/>
    <a:srgbClr val="ABC674"/>
    <a:srgbClr val="95B850"/>
    <a:srgbClr val="216BFF"/>
    <a:srgbClr val="000000"/>
    <a:srgbClr val="99D6EC"/>
    <a:srgbClr val="FF5A00"/>
    <a:srgbClr val="0098D0"/>
    <a:srgbClr val="0064C8"/>
    <a:srgbClr val="B19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86369" autoAdjust="0"/>
  </p:normalViewPr>
  <p:slideViewPr>
    <p:cSldViewPr>
      <p:cViewPr varScale="1">
        <p:scale>
          <a:sx n="111" d="100"/>
          <a:sy n="111" d="100"/>
        </p:scale>
        <p:origin x="1272" y="14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6968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7" cy="496968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646"/>
            <a:ext cx="2949787" cy="496968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9" y="9440646"/>
            <a:ext cx="2949787" cy="496968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6968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7" cy="496968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848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0" tIns="46095" rIns="92190" bIns="4609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8"/>
            <a:ext cx="5445760" cy="4472703"/>
          </a:xfrm>
          <a:prstGeom prst="rect">
            <a:avLst/>
          </a:prstGeom>
        </p:spPr>
        <p:txBody>
          <a:bodyPr vert="horz" lIns="92190" tIns="46095" rIns="92190" bIns="4609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6"/>
            <a:ext cx="2949787" cy="496968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7" cy="496968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3693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801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2" y="188652"/>
            <a:ext cx="9505503" cy="461665"/>
          </a:xfrm>
          <a:solidFill>
            <a:schemeClr val="tx2">
              <a:lumMod val="50000"/>
            </a:schemeClr>
          </a:solidFill>
        </p:spPr>
        <p:txBody>
          <a:bodyPr wrap="square">
            <a:spAutoFit/>
          </a:bodyPr>
          <a:lstStyle>
            <a:lvl1pPr algn="l">
              <a:defRPr lang="ja-JP" altLang="en-US" sz="2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5" y="3104976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1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620688"/>
            <a:ext cx="9505950" cy="525886"/>
          </a:xfr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20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2024/3/15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 bwMode="auto">
          <a:xfrm>
            <a:off x="227634" y="1877588"/>
            <a:ext cx="5157414" cy="3632952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804" y="1526337"/>
            <a:ext cx="5305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＜○○地域における事業内容・イメージ＞</a:t>
            </a:r>
            <a:r>
              <a:rPr lang="en-US" altLang="ja-JP" sz="7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7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地域における事業展開の概要（イメージ）を記載</a:t>
            </a:r>
            <a:r>
              <a:rPr lang="en-US" altLang="ja-JP" sz="7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endParaRPr kumimoji="1" lang="ja-JP" altLang="en-US" sz="1000" b="1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-18929"/>
            <a:ext cx="54852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「事業概要書」第１号様式　別紙２　（令和</a:t>
            </a:r>
            <a:r>
              <a:rPr lang="en-US" altLang="ja-JP" sz="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sz="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年度</a:t>
            </a:r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関係人口と連携・協働した地域づくり実践支援事業）</a:t>
            </a:r>
            <a:endParaRPr kumimoji="1" lang="ja-JP" altLang="en-US" sz="800" dirty="0" smtClean="0"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502134" y="1609246"/>
            <a:ext cx="3800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＜実施体制図＞</a:t>
            </a:r>
            <a:r>
              <a:rPr lang="en-US" altLang="ja-JP" sz="7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7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実施体制のイメージ</a:t>
            </a:r>
            <a:r>
              <a:rPr lang="en-US" altLang="ja-JP" sz="7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</a:p>
          <a:p>
            <a:endParaRPr kumimoji="1" lang="ja-JP" altLang="en-US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6456" y="5608994"/>
            <a:ext cx="38008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＜事業成果 目標（単年度）＞</a:t>
            </a:r>
            <a:endParaRPr kumimoji="1" lang="ja-JP" altLang="en-US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200025" y="5907730"/>
            <a:ext cx="5185023" cy="795557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6" name="正方形/長方形 15"/>
          <p:cNvSpPr/>
          <p:nvPr/>
        </p:nvSpPr>
        <p:spPr bwMode="auto">
          <a:xfrm>
            <a:off x="5673080" y="1877589"/>
            <a:ext cx="4032895" cy="2038406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438378" y="3964577"/>
            <a:ext cx="38008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＜事業スケジュール＞</a:t>
            </a:r>
            <a:endParaRPr kumimoji="1" lang="ja-JP" altLang="en-US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5686772" y="5898117"/>
            <a:ext cx="4032895" cy="805169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00024" y="5896947"/>
            <a:ext cx="51130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事業実施によってどのような効果を得るのか。（どのような目標を掲げるのか）</a:t>
            </a:r>
            <a:endParaRPr lang="en-US" altLang="ja-JP" sz="8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成果の検証方法も含めて記載、</a:t>
            </a:r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外形的に成果をどのように計測するのか。</a:t>
            </a:r>
            <a:r>
              <a:rPr lang="ja-JP" altLang="en-US" sz="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（地域の課題</a:t>
            </a:r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解決がどこまで図られたか）</a:t>
            </a:r>
            <a:endParaRPr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0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27633" y="4319455"/>
            <a:ext cx="42933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想定している関係人口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（「ターゲット層」・「事業内の役割」）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32939" y="1866430"/>
            <a:ext cx="457604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画像</a:t>
            </a:r>
            <a:r>
              <a:rPr lang="ja-JP" altLang="en-US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や図</a:t>
            </a:r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等なども用いて、地域でどのような取り組みを</a:t>
            </a:r>
            <a:r>
              <a:rPr lang="ja-JP" altLang="en-US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行い課題解決を図るのかを記載</a:t>
            </a:r>
            <a:endParaRPr lang="en-US" altLang="ja-JP" sz="9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地域課題の説明と併せて地域一体で取り組む事業の内容を、写真・地図等を用いながら説明</a:t>
            </a:r>
            <a:r>
              <a:rPr lang="en-US" altLang="ja-JP" sz="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)</a:t>
            </a: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5842510" y="2231242"/>
            <a:ext cx="778667" cy="3222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r>
              <a:rPr kumimoji="0" lang="ja-JP" altLang="en-US" sz="1100" dirty="0" smtClean="0"/>
              <a:t>申請者</a:t>
            </a:r>
            <a:endParaRPr kumimoji="0" lang="en-US" altLang="ja-JP" sz="1100" dirty="0" smtClean="0"/>
          </a:p>
        </p:txBody>
      </p:sp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161984"/>
              </p:ext>
            </p:extLst>
          </p:nvPr>
        </p:nvGraphicFramePr>
        <p:xfrm>
          <a:off x="5712266" y="4238803"/>
          <a:ext cx="4032900" cy="1266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90">
                  <a:extLst>
                    <a:ext uri="{9D8B030D-6E8A-4147-A177-3AD203B41FA5}">
                      <a16:colId xmlns:a16="http://schemas.microsoft.com/office/drawing/2014/main" val="2041010286"/>
                    </a:ext>
                  </a:extLst>
                </a:gridCol>
                <a:gridCol w="403290">
                  <a:extLst>
                    <a:ext uri="{9D8B030D-6E8A-4147-A177-3AD203B41FA5}">
                      <a16:colId xmlns:a16="http://schemas.microsoft.com/office/drawing/2014/main" val="1454761644"/>
                    </a:ext>
                  </a:extLst>
                </a:gridCol>
                <a:gridCol w="403290">
                  <a:extLst>
                    <a:ext uri="{9D8B030D-6E8A-4147-A177-3AD203B41FA5}">
                      <a16:colId xmlns:a16="http://schemas.microsoft.com/office/drawing/2014/main" val="928384187"/>
                    </a:ext>
                  </a:extLst>
                </a:gridCol>
                <a:gridCol w="403290">
                  <a:extLst>
                    <a:ext uri="{9D8B030D-6E8A-4147-A177-3AD203B41FA5}">
                      <a16:colId xmlns:a16="http://schemas.microsoft.com/office/drawing/2014/main" val="3260589957"/>
                    </a:ext>
                  </a:extLst>
                </a:gridCol>
                <a:gridCol w="403290">
                  <a:extLst>
                    <a:ext uri="{9D8B030D-6E8A-4147-A177-3AD203B41FA5}">
                      <a16:colId xmlns:a16="http://schemas.microsoft.com/office/drawing/2014/main" val="2901893029"/>
                    </a:ext>
                  </a:extLst>
                </a:gridCol>
                <a:gridCol w="403290">
                  <a:extLst>
                    <a:ext uri="{9D8B030D-6E8A-4147-A177-3AD203B41FA5}">
                      <a16:colId xmlns:a16="http://schemas.microsoft.com/office/drawing/2014/main" val="679882797"/>
                    </a:ext>
                  </a:extLst>
                </a:gridCol>
                <a:gridCol w="403290">
                  <a:extLst>
                    <a:ext uri="{9D8B030D-6E8A-4147-A177-3AD203B41FA5}">
                      <a16:colId xmlns:a16="http://schemas.microsoft.com/office/drawing/2014/main" val="1533052503"/>
                    </a:ext>
                  </a:extLst>
                </a:gridCol>
                <a:gridCol w="403290">
                  <a:extLst>
                    <a:ext uri="{9D8B030D-6E8A-4147-A177-3AD203B41FA5}">
                      <a16:colId xmlns:a16="http://schemas.microsoft.com/office/drawing/2014/main" val="4250916664"/>
                    </a:ext>
                  </a:extLst>
                </a:gridCol>
                <a:gridCol w="403290">
                  <a:extLst>
                    <a:ext uri="{9D8B030D-6E8A-4147-A177-3AD203B41FA5}">
                      <a16:colId xmlns:a16="http://schemas.microsoft.com/office/drawing/2014/main" val="21137867"/>
                    </a:ext>
                  </a:extLst>
                </a:gridCol>
                <a:gridCol w="403290">
                  <a:extLst>
                    <a:ext uri="{9D8B030D-6E8A-4147-A177-3AD203B41FA5}">
                      <a16:colId xmlns:a16="http://schemas.microsoft.com/office/drawing/2014/main" val="1124157160"/>
                    </a:ext>
                  </a:extLst>
                </a:gridCol>
              </a:tblGrid>
              <a:tr h="292466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5</a:t>
                      </a:r>
                      <a:r>
                        <a:rPr kumimoji="1" lang="ja-JP" altLang="en-US" sz="1000" dirty="0" smtClean="0"/>
                        <a:t>月</a:t>
                      </a:r>
                      <a:endParaRPr kumimoji="1" lang="ja-JP" alt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6</a:t>
                      </a:r>
                      <a:r>
                        <a:rPr kumimoji="1" lang="ja-JP" altLang="en-US" sz="1000" dirty="0" smtClean="0"/>
                        <a:t>月</a:t>
                      </a:r>
                      <a:endParaRPr kumimoji="1" lang="ja-JP" alt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7</a:t>
                      </a:r>
                      <a:r>
                        <a:rPr kumimoji="1" lang="ja-JP" altLang="en-US" sz="1000" dirty="0" smtClean="0"/>
                        <a:t>月</a:t>
                      </a:r>
                      <a:endParaRPr kumimoji="1" lang="ja-JP" alt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8</a:t>
                      </a:r>
                      <a:r>
                        <a:rPr kumimoji="1" lang="ja-JP" altLang="en-US" sz="1000" dirty="0" smtClean="0"/>
                        <a:t>月</a:t>
                      </a:r>
                      <a:endParaRPr kumimoji="1" lang="ja-JP" alt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9</a:t>
                      </a:r>
                      <a:r>
                        <a:rPr kumimoji="1" lang="ja-JP" altLang="en-US" sz="1000" dirty="0" smtClean="0"/>
                        <a:t>月</a:t>
                      </a:r>
                      <a:endParaRPr kumimoji="1" lang="ja-JP" alt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10</a:t>
                      </a:r>
                      <a:r>
                        <a:rPr kumimoji="1" lang="ja-JP" altLang="en-US" sz="1000" dirty="0" smtClean="0"/>
                        <a:t>月</a:t>
                      </a:r>
                      <a:endParaRPr kumimoji="1" lang="ja-JP" alt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11</a:t>
                      </a:r>
                      <a:r>
                        <a:rPr kumimoji="1" lang="ja-JP" altLang="en-US" sz="1000" dirty="0" smtClean="0"/>
                        <a:t>月</a:t>
                      </a:r>
                      <a:endParaRPr kumimoji="1" lang="ja-JP" alt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12</a:t>
                      </a:r>
                      <a:r>
                        <a:rPr kumimoji="1" lang="ja-JP" altLang="en-US" sz="1000" dirty="0" smtClean="0"/>
                        <a:t>月</a:t>
                      </a:r>
                      <a:endParaRPr kumimoji="1" lang="ja-JP" alt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1</a:t>
                      </a:r>
                      <a:r>
                        <a:rPr kumimoji="1" lang="ja-JP" altLang="en-US" sz="1000" dirty="0" smtClean="0"/>
                        <a:t>月</a:t>
                      </a:r>
                      <a:endParaRPr kumimoji="1" lang="ja-JP" alt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2</a:t>
                      </a:r>
                      <a:r>
                        <a:rPr kumimoji="1" lang="ja-JP" altLang="en-US" sz="1000" dirty="0" smtClean="0"/>
                        <a:t>月</a:t>
                      </a:r>
                      <a:endParaRPr kumimoji="1" lang="ja-JP" altLang="en-US" sz="10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187324155"/>
                  </a:ext>
                </a:extLst>
              </a:tr>
              <a:tr h="974515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131736"/>
                  </a:ext>
                </a:extLst>
              </a:tr>
            </a:tbl>
          </a:graphicData>
        </a:graphic>
      </p:graphicFrame>
      <p:sp>
        <p:nvSpPr>
          <p:cNvPr id="27" name="右矢印 26"/>
          <p:cNvSpPr/>
          <p:nvPr/>
        </p:nvSpPr>
        <p:spPr bwMode="auto">
          <a:xfrm>
            <a:off x="6123907" y="4564825"/>
            <a:ext cx="701301" cy="343149"/>
          </a:xfrm>
          <a:prstGeom prst="rightArrow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algn="l"/>
            <a:r>
              <a:rPr kumimoji="0" lang="ja-JP" altLang="en-US" sz="800" dirty="0" smtClean="0">
                <a:solidFill>
                  <a:srgbClr val="FF0000"/>
                </a:solidFill>
              </a:rPr>
              <a:t>事前準備</a:t>
            </a:r>
            <a:endParaRPr kumimoji="0" lang="ja-JP" altLang="en-US" sz="800" dirty="0">
              <a:solidFill>
                <a:srgbClr val="FF0000"/>
              </a:solidFill>
            </a:endParaRPr>
          </a:p>
        </p:txBody>
      </p:sp>
      <p:sp>
        <p:nvSpPr>
          <p:cNvPr id="29" name="右矢印 28"/>
          <p:cNvSpPr/>
          <p:nvPr/>
        </p:nvSpPr>
        <p:spPr bwMode="auto">
          <a:xfrm>
            <a:off x="6695794" y="4970331"/>
            <a:ext cx="943988" cy="343149"/>
          </a:xfrm>
          <a:prstGeom prst="rightArrow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r>
              <a:rPr kumimoji="0" lang="ja-JP" altLang="en-US" sz="800" dirty="0" smtClean="0">
                <a:solidFill>
                  <a:srgbClr val="FF0000"/>
                </a:solidFill>
              </a:rPr>
              <a:t>取組み</a:t>
            </a:r>
            <a:r>
              <a:rPr kumimoji="0" lang="en-US" altLang="ja-JP" sz="800" dirty="0" smtClean="0">
                <a:solidFill>
                  <a:srgbClr val="FF0000"/>
                </a:solidFill>
              </a:rPr>
              <a:t>A</a:t>
            </a:r>
            <a:r>
              <a:rPr kumimoji="0" lang="ja-JP" altLang="en-US" sz="800" dirty="0">
                <a:solidFill>
                  <a:srgbClr val="FF0000"/>
                </a:solidFill>
              </a:rPr>
              <a:t> </a:t>
            </a:r>
            <a:r>
              <a:rPr kumimoji="0" lang="ja-JP" altLang="en-US" sz="800" dirty="0" smtClean="0">
                <a:solidFill>
                  <a:srgbClr val="FF0000"/>
                </a:solidFill>
              </a:rPr>
              <a:t>実施</a:t>
            </a:r>
            <a:endParaRPr kumimoji="0" lang="en-US" altLang="ja-JP" sz="800" dirty="0" smtClean="0">
              <a:solidFill>
                <a:srgbClr val="FF0000"/>
              </a:solidFill>
            </a:endParaRPr>
          </a:p>
          <a:p>
            <a:r>
              <a:rPr kumimoji="0" lang="ja-JP" altLang="en-US" sz="800" dirty="0" smtClean="0">
                <a:solidFill>
                  <a:srgbClr val="FF0000"/>
                </a:solidFill>
              </a:rPr>
              <a:t>終了</a:t>
            </a:r>
            <a:endParaRPr kumimoji="0" lang="ja-JP" altLang="en-US" sz="800" dirty="0">
              <a:solidFill>
                <a:srgbClr val="FF0000"/>
              </a:solidFill>
            </a:endParaRPr>
          </a:p>
        </p:txBody>
      </p:sp>
      <p:sp>
        <p:nvSpPr>
          <p:cNvPr id="30" name="右矢印 29"/>
          <p:cNvSpPr/>
          <p:nvPr/>
        </p:nvSpPr>
        <p:spPr bwMode="auto">
          <a:xfrm>
            <a:off x="8213286" y="4970330"/>
            <a:ext cx="932877" cy="343149"/>
          </a:xfrm>
          <a:prstGeom prst="rightArrow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r>
              <a:rPr kumimoji="0" lang="ja-JP" altLang="en-US" sz="800" dirty="0" smtClean="0">
                <a:solidFill>
                  <a:srgbClr val="FF0000"/>
                </a:solidFill>
              </a:rPr>
              <a:t>取組み</a:t>
            </a:r>
            <a:r>
              <a:rPr kumimoji="0" lang="en-US" altLang="ja-JP" sz="800" dirty="0" smtClean="0">
                <a:solidFill>
                  <a:srgbClr val="FF0000"/>
                </a:solidFill>
              </a:rPr>
              <a:t>B</a:t>
            </a:r>
            <a:r>
              <a:rPr kumimoji="0" lang="ja-JP" altLang="en-US" sz="800" dirty="0" smtClean="0">
                <a:solidFill>
                  <a:srgbClr val="FF0000"/>
                </a:solidFill>
              </a:rPr>
              <a:t> </a:t>
            </a:r>
            <a:r>
              <a:rPr kumimoji="0" lang="ja-JP" altLang="en-US" sz="800" dirty="0">
                <a:solidFill>
                  <a:srgbClr val="FF0000"/>
                </a:solidFill>
              </a:rPr>
              <a:t>実施</a:t>
            </a:r>
            <a:endParaRPr kumimoji="0" lang="en-US" altLang="ja-JP" sz="800" dirty="0">
              <a:solidFill>
                <a:srgbClr val="FF0000"/>
              </a:solidFill>
            </a:endParaRPr>
          </a:p>
          <a:p>
            <a:r>
              <a:rPr kumimoji="0" lang="ja-JP" altLang="en-US" sz="800" dirty="0" smtClean="0">
                <a:solidFill>
                  <a:srgbClr val="FF0000"/>
                </a:solidFill>
              </a:rPr>
              <a:t>終了</a:t>
            </a:r>
            <a:endParaRPr kumimoji="0" lang="ja-JP" altLang="en-US" sz="800" dirty="0">
              <a:solidFill>
                <a:srgbClr val="FF0000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468516" y="5636807"/>
            <a:ext cx="38008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＜事業終了後の展望＞</a:t>
            </a:r>
            <a:endParaRPr kumimoji="1" lang="ja-JP" altLang="en-US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下矢印 31"/>
          <p:cNvSpPr/>
          <p:nvPr/>
        </p:nvSpPr>
        <p:spPr bwMode="auto">
          <a:xfrm>
            <a:off x="2482305" y="5587257"/>
            <a:ext cx="648072" cy="141737"/>
          </a:xfrm>
          <a:prstGeom prst="downArrow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cxnSp>
        <p:nvCxnSpPr>
          <p:cNvPr id="38" name="直線コネクタ 37"/>
          <p:cNvCxnSpPr/>
          <p:nvPr/>
        </p:nvCxnSpPr>
        <p:spPr>
          <a:xfrm>
            <a:off x="6621177" y="2339601"/>
            <a:ext cx="4367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/>
          <p:cNvSpPr/>
          <p:nvPr/>
        </p:nvSpPr>
        <p:spPr bwMode="auto">
          <a:xfrm>
            <a:off x="7340332" y="2615295"/>
            <a:ext cx="845142" cy="3222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r>
              <a:rPr kumimoji="0" lang="ja-JP" altLang="en-US" sz="1100" dirty="0"/>
              <a:t>○</a:t>
            </a:r>
            <a:r>
              <a:rPr kumimoji="0" lang="ja-JP" altLang="en-US" sz="1100" dirty="0" smtClean="0"/>
              <a:t>○自治会</a:t>
            </a:r>
            <a:endParaRPr kumimoji="0" lang="en-US" altLang="ja-JP" sz="1100" dirty="0" smtClean="0"/>
          </a:p>
        </p:txBody>
      </p:sp>
      <p:cxnSp>
        <p:nvCxnSpPr>
          <p:cNvPr id="40" name="直線コネクタ 39"/>
          <p:cNvCxnSpPr/>
          <p:nvPr/>
        </p:nvCxnSpPr>
        <p:spPr>
          <a:xfrm rot="5400000">
            <a:off x="6834853" y="2333201"/>
            <a:ext cx="4367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7048213" y="2114828"/>
            <a:ext cx="2983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7048213" y="2788856"/>
            <a:ext cx="2983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正方形/長方形 42"/>
          <p:cNvSpPr/>
          <p:nvPr/>
        </p:nvSpPr>
        <p:spPr bwMode="auto">
          <a:xfrm>
            <a:off x="7340332" y="1963978"/>
            <a:ext cx="845142" cy="3222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r>
              <a:rPr kumimoji="0" lang="ja-JP" altLang="en-US" sz="1100" dirty="0" smtClean="0"/>
              <a:t>○○学校</a:t>
            </a:r>
            <a:endParaRPr kumimoji="0" lang="en-US" altLang="ja-JP" sz="1100" dirty="0" smtClean="0"/>
          </a:p>
        </p:txBody>
      </p:sp>
      <p:sp>
        <p:nvSpPr>
          <p:cNvPr id="44" name="正方形/長方形 43"/>
          <p:cNvSpPr/>
          <p:nvPr/>
        </p:nvSpPr>
        <p:spPr bwMode="auto">
          <a:xfrm>
            <a:off x="7340332" y="3280251"/>
            <a:ext cx="845142" cy="3222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r>
              <a:rPr kumimoji="0" lang="ja-JP" altLang="en-US" sz="1100" dirty="0" smtClean="0"/>
              <a:t>○○企業</a:t>
            </a:r>
            <a:endParaRPr kumimoji="0" lang="en-US" altLang="ja-JP" sz="1100" dirty="0" smtClean="0"/>
          </a:p>
        </p:txBody>
      </p:sp>
      <p:cxnSp>
        <p:nvCxnSpPr>
          <p:cNvPr id="45" name="直線コネクタ 44"/>
          <p:cNvCxnSpPr/>
          <p:nvPr/>
        </p:nvCxnSpPr>
        <p:spPr>
          <a:xfrm>
            <a:off x="7053226" y="2528502"/>
            <a:ext cx="0" cy="931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7048213" y="3464146"/>
            <a:ext cx="2983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正方形/長方形 48"/>
          <p:cNvSpPr/>
          <p:nvPr/>
        </p:nvSpPr>
        <p:spPr bwMode="auto">
          <a:xfrm>
            <a:off x="354372" y="4577124"/>
            <a:ext cx="4825546" cy="69464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t"/>
          <a:lstStyle/>
          <a:p>
            <a:pPr lvl="0"/>
            <a:r>
              <a:rPr lang="en-US" altLang="ja-JP" sz="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解決を図る</a:t>
            </a:r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地域</a:t>
            </a:r>
            <a:r>
              <a:rPr lang="ja-JP" altLang="en-US" sz="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課題と事業概要からどのような関係人口と連携・協働するのかを説明。</a:t>
            </a:r>
            <a:endParaRPr lang="en-US" altLang="ja-JP" sz="8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kumimoji="0" lang="en-US" altLang="ja-JP" sz="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関係</a:t>
            </a:r>
            <a:r>
              <a:rPr kumimoji="0" lang="ja-JP" altLang="en-US" sz="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人口の募集方法・参画する仕組みなども併せて記載。</a:t>
            </a:r>
            <a:endParaRPr kumimoji="0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50" name="下矢印 49"/>
          <p:cNvSpPr/>
          <p:nvPr/>
        </p:nvSpPr>
        <p:spPr bwMode="auto">
          <a:xfrm rot="16200000">
            <a:off x="5232040" y="6206807"/>
            <a:ext cx="648072" cy="141737"/>
          </a:xfrm>
          <a:prstGeom prst="downArrow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8134644" y="1924119"/>
            <a:ext cx="149887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＜役割＞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en-US" altLang="ja-JP" sz="9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例</a:t>
            </a:r>
            <a:r>
              <a:rPr lang="ja-JP" altLang="en-US" sz="9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：活動場所の提供</a:t>
            </a:r>
            <a:endParaRPr kumimoji="1" lang="ja-JP" altLang="en-US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8134644" y="2565591"/>
            <a:ext cx="1571331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＜役割＞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9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例：地域住民の連絡調整　</a:t>
            </a:r>
            <a:endParaRPr kumimoji="1" lang="ja-JP" altLang="en-US" sz="9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8134644" y="3239979"/>
            <a:ext cx="1718081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＜役割＞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en-US" altLang="ja-JP" sz="9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例：関係人口の募集協力</a:t>
            </a:r>
            <a:endParaRPr lang="ja-JP" altLang="en-US" sz="9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702921" y="2565591"/>
            <a:ext cx="13452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＜役割＞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9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例：</a:t>
            </a:r>
            <a:r>
              <a:rPr lang="ja-JP" altLang="en-US" sz="9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全体</a:t>
            </a:r>
            <a:r>
              <a:rPr kumimoji="1" lang="ja-JP" altLang="en-US" sz="9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調整</a:t>
            </a:r>
            <a:r>
              <a:rPr kumimoji="1" lang="ja-JP" altLang="en-US" sz="10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</a:p>
        </p:txBody>
      </p:sp>
      <p:sp>
        <p:nvSpPr>
          <p:cNvPr id="63" name="右矢印 62"/>
          <p:cNvSpPr/>
          <p:nvPr/>
        </p:nvSpPr>
        <p:spPr bwMode="auto">
          <a:xfrm>
            <a:off x="9129464" y="5211217"/>
            <a:ext cx="590203" cy="343149"/>
          </a:xfrm>
          <a:prstGeom prst="rightArrow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algn="l"/>
            <a:r>
              <a:rPr kumimoji="0" lang="ja-JP" altLang="en-US" sz="800" dirty="0" smtClean="0">
                <a:solidFill>
                  <a:srgbClr val="FF0000"/>
                </a:solidFill>
              </a:rPr>
              <a:t>成果報告</a:t>
            </a:r>
            <a:endParaRPr kumimoji="0" lang="ja-JP" altLang="en-US" sz="800" dirty="0">
              <a:solidFill>
                <a:srgbClr val="FF0000"/>
              </a:solidFill>
            </a:endParaRPr>
          </a:p>
        </p:txBody>
      </p:sp>
      <p:sp>
        <p:nvSpPr>
          <p:cNvPr id="64" name="右矢印 63"/>
          <p:cNvSpPr/>
          <p:nvPr/>
        </p:nvSpPr>
        <p:spPr bwMode="auto">
          <a:xfrm>
            <a:off x="7639783" y="4977962"/>
            <a:ext cx="545692" cy="343149"/>
          </a:xfrm>
          <a:prstGeom prst="rightArrow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algn="ctr"/>
            <a:r>
              <a:rPr kumimoji="0" lang="ja-JP" altLang="en-US" sz="800" dirty="0" smtClean="0">
                <a:solidFill>
                  <a:srgbClr val="FF0000"/>
                </a:solidFill>
              </a:rPr>
              <a:t>中間報告</a:t>
            </a:r>
            <a:endParaRPr kumimoji="0" lang="ja-JP" altLang="en-US" sz="800" dirty="0">
              <a:solidFill>
                <a:srgbClr val="FF0000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717975" y="5896947"/>
            <a:ext cx="41044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事業終了後、どのような展望を考えているか。</a:t>
            </a:r>
            <a:endParaRPr kumimoji="1" lang="en-US" altLang="ja-JP" sz="8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6" name="タイトル 2"/>
          <p:cNvSpPr>
            <a:spLocks noGrp="1"/>
          </p:cNvSpPr>
          <p:nvPr>
            <p:ph type="title"/>
          </p:nvPr>
        </p:nvSpPr>
        <p:spPr>
          <a:xfrm>
            <a:off x="200472" y="316899"/>
            <a:ext cx="9505503" cy="461665"/>
          </a:xfrm>
          <a:solidFill>
            <a:srgbClr val="002060"/>
          </a:solidFill>
        </p:spPr>
        <p:txBody>
          <a:bodyPr/>
          <a:lstStyle/>
          <a:p>
            <a:r>
              <a:rPr kumimoji="1" lang="ja-JP" altLang="en-US" dirty="0" smtClean="0"/>
              <a:t>○○○○○</a:t>
            </a:r>
            <a:r>
              <a:rPr kumimoji="1" lang="en-US" altLang="ja-JP" sz="18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800" dirty="0" smtClean="0">
                <a:solidFill>
                  <a:srgbClr val="FF0000"/>
                </a:solidFill>
              </a:rPr>
              <a:t>事業名</a:t>
            </a:r>
            <a:r>
              <a:rPr kumimoji="1" lang="en-US" altLang="ja-JP" sz="1800" dirty="0" smtClean="0">
                <a:solidFill>
                  <a:srgbClr val="FF0000"/>
                </a:solidFill>
              </a:rPr>
              <a:t>※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7" name="テキスト プレースホルダー 7"/>
          <p:cNvSpPr>
            <a:spLocks noGrp="1"/>
          </p:cNvSpPr>
          <p:nvPr>
            <p:ph type="body" sz="quarter" idx="17"/>
          </p:nvPr>
        </p:nvSpPr>
        <p:spPr>
          <a:xfrm>
            <a:off x="200025" y="748935"/>
            <a:ext cx="9505950" cy="77764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kumimoji="1" lang="ja-JP" altLang="en-US" sz="1200" dirty="0" smtClean="0"/>
              <a:t>～事業概要</a:t>
            </a:r>
            <a:r>
              <a:rPr lang="ja-JP" altLang="en-US" sz="1200" dirty="0" smtClean="0"/>
              <a:t>～</a:t>
            </a:r>
            <a:endParaRPr lang="en-US" altLang="ja-JP" sz="1200" dirty="0"/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200" dirty="0" smtClean="0"/>
              <a:t>　　　</a:t>
            </a:r>
            <a:r>
              <a:rPr lang="en-US" altLang="ja-JP" sz="12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２～３行程度で簡潔に説明</a:t>
            </a:r>
            <a:r>
              <a:rPr kumimoji="1" lang="en-US" altLang="ja-JP" sz="1200" dirty="0" smtClean="0">
                <a:solidFill>
                  <a:srgbClr val="FF0000"/>
                </a:solidFill>
              </a:rPr>
              <a:t>※</a:t>
            </a:r>
          </a:p>
          <a:p>
            <a:pPr>
              <a:spcBef>
                <a:spcPts val="0"/>
              </a:spcBef>
            </a:pPr>
            <a:endParaRPr lang="en-US" altLang="ja-JP" sz="12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501333" y="21881"/>
            <a:ext cx="4082448" cy="261610"/>
          </a:xfrm>
          <a:prstGeom prst="rect">
            <a:avLst/>
          </a:prstGeom>
          <a:solidFill>
            <a:srgbClr val="FFFF65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1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 赤字部分は説明補記ですので、提出の際は削除下さい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973785" y="993901"/>
            <a:ext cx="4541508" cy="430887"/>
          </a:xfrm>
          <a:prstGeom prst="rect">
            <a:avLst/>
          </a:prstGeom>
          <a:solidFill>
            <a:srgbClr val="FFFF65"/>
          </a:solidFill>
        </p:spPr>
        <p:txBody>
          <a:bodyPr wrap="square" rtlCol="0">
            <a:spAutoFit/>
          </a:bodyPr>
          <a:lstStyle/>
          <a:p>
            <a:pPr marL="180975" indent="-180975"/>
            <a:r>
              <a:rPr kumimoji="1" lang="en-US" altLang="ja-JP" sz="11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1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 記載内容は別紙様式からの転記でも構いませんが、</a:t>
            </a:r>
            <a:r>
              <a:rPr lang="ja-JP" altLang="en-US" sz="11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図や写真を用いながら視覚的に把握できるよう簡潔に記載</a:t>
            </a:r>
            <a:r>
              <a:rPr kumimoji="1" lang="ja-JP" altLang="en-US" sz="11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下さい。</a:t>
            </a:r>
          </a:p>
        </p:txBody>
      </p:sp>
      <p:sp>
        <p:nvSpPr>
          <p:cNvPr id="52" name="正方形/長方形 51"/>
          <p:cNvSpPr/>
          <p:nvPr/>
        </p:nvSpPr>
        <p:spPr bwMode="auto">
          <a:xfrm>
            <a:off x="3608558" y="2411910"/>
            <a:ext cx="1632473" cy="913790"/>
          </a:xfrm>
          <a:prstGeom prst="rect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algn="ctr"/>
            <a:r>
              <a:rPr kumimoji="0" lang="ja-JP" altLang="en-US" sz="1400" dirty="0" smtClean="0"/>
              <a:t>写真</a:t>
            </a:r>
            <a:endParaRPr kumimoji="0" lang="en-US" altLang="ja-JP" sz="1400" dirty="0" smtClean="0"/>
          </a:p>
          <a:p>
            <a:pPr algn="ctr"/>
            <a:r>
              <a:rPr kumimoji="0" lang="ja-JP" altLang="en-US" sz="900" dirty="0" smtClean="0"/>
              <a:t>（地域状況が分かる写真）</a:t>
            </a:r>
            <a:endParaRPr kumimoji="0" lang="ja-JP" altLang="en-US" sz="1100" dirty="0"/>
          </a:p>
        </p:txBody>
      </p:sp>
      <p:sp>
        <p:nvSpPr>
          <p:cNvPr id="57" name="正方形/長方形 56"/>
          <p:cNvSpPr/>
          <p:nvPr/>
        </p:nvSpPr>
        <p:spPr bwMode="auto">
          <a:xfrm>
            <a:off x="3608558" y="3405369"/>
            <a:ext cx="1632473" cy="913790"/>
          </a:xfrm>
          <a:prstGeom prst="rect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algn="ctr"/>
            <a:r>
              <a:rPr kumimoji="0" lang="ja-JP" altLang="en-US" sz="1100" dirty="0" smtClean="0"/>
              <a:t>地域の地図</a:t>
            </a:r>
            <a:endParaRPr kumimoji="0" lang="en-US" altLang="ja-JP" sz="1100" dirty="0" smtClean="0"/>
          </a:p>
          <a:p>
            <a:pPr algn="ctr"/>
            <a:endParaRPr kumimoji="0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81862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5218</TotalTime>
  <Words>419</Words>
  <Application>Microsoft Office PowerPoint</Application>
  <PresentationFormat>A4 210 x 297 mm</PresentationFormat>
  <Paragraphs>51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○○○○○※事業名※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SG12760のC20-1633</cp:lastModifiedBy>
  <cp:revision>166</cp:revision>
  <cp:lastPrinted>2024-03-11T02:15:39Z</cp:lastPrinted>
  <dcterms:created xsi:type="dcterms:W3CDTF">2016-11-29T08:08:40Z</dcterms:created>
  <dcterms:modified xsi:type="dcterms:W3CDTF">2024-03-15T01:01:34Z</dcterms:modified>
</cp:coreProperties>
</file>